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6" r:id="rId3"/>
    <p:sldId id="266" r:id="rId4"/>
    <p:sldId id="259" r:id="rId5"/>
    <p:sldId id="260" r:id="rId6"/>
    <p:sldId id="263" r:id="rId7"/>
    <p:sldId id="261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váth Mónika Magdolna" initials="HMM" lastIdx="1" clrIdx="0">
    <p:extLst>
      <p:ext uri="{19B8F6BF-5375-455C-9EA6-DF929625EA0E}">
        <p15:presenceInfo xmlns:p15="http://schemas.microsoft.com/office/powerpoint/2012/main" userId="S-1-5-21-4138107787-1456754775-1411940161-57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hu-HU" dirty="0"/>
          </a:p>
        </p:txBody>
      </p:sp>
      <p:pic>
        <p:nvPicPr>
          <p:cNvPr id="1026" name="Picture 2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325" b="30439"/>
          <a:stretch/>
        </p:blipFill>
        <p:spPr bwMode="auto">
          <a:xfrm>
            <a:off x="611560" y="233735"/>
            <a:ext cx="1440160" cy="7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722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3048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81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821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2813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337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0766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8604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477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465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896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941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007F0-AF27-4123-81E6-7B68AAD089C7}" type="datetimeFigureOut">
              <a:rPr lang="hu-HU" smtClean="0"/>
              <a:t>2019. 04. 24.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33FE-BCBB-488A-816E-B3201DA5ED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421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policies/public-procurement/support-tools-public-buyers/public-procurement-eu-countries_hu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Közbeszerzési </a:t>
            </a:r>
            <a:r>
              <a:rPr lang="hu-HU" b="1" dirty="0"/>
              <a:t>S</a:t>
            </a:r>
            <a:r>
              <a:rPr lang="hu-HU" b="1" dirty="0" smtClean="0"/>
              <a:t>zakmai Napok 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hu-HU" sz="20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2019. május 3.</a:t>
            </a:r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338437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 </a:t>
            </a:r>
            <a:r>
              <a:rPr lang="hu-HU" dirty="0"/>
              <a:t/>
            </a:r>
            <a:br>
              <a:rPr lang="hu-HU" dirty="0"/>
            </a:br>
            <a:r>
              <a:rPr lang="hu-HU" b="1" dirty="0"/>
              <a:t>A hirdetmények a gyakorlatban – a leggyakoribb problémák a hirdetmények kitöltése és ellenőrzése szempontjából 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904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200" b="1" dirty="0" smtClean="0"/>
              <a:t>Nemzetközi kitekintés, uniós szabályozás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hu-HU" sz="2800" b="1" dirty="0" smtClean="0">
              <a:solidFill>
                <a:srgbClr val="CEA60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hu-HU" sz="2800" b="1" dirty="0" smtClean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Nemzetközi </a:t>
            </a:r>
            <a:r>
              <a:rPr lang="hu-HU" sz="28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kitekintés</a:t>
            </a:r>
          </a:p>
          <a:p>
            <a:pPr marL="0" indent="0" algn="ctr">
              <a:buNone/>
            </a:pPr>
            <a:r>
              <a:rPr lang="hu-HU" sz="1800" dirty="0">
                <a:hlinkClick r:id="rId2"/>
              </a:rPr>
              <a:t>https://</a:t>
            </a:r>
            <a:r>
              <a:rPr lang="hu-HU" sz="1800" dirty="0" smtClean="0">
                <a:hlinkClick r:id="rId2"/>
              </a:rPr>
              <a:t>ec.europa.eu/info/policies/public-procurement/support-tools-public-buyers/public-procurement-eu-countries_hu</a:t>
            </a:r>
            <a:endParaRPr lang="hu-HU" sz="1800" dirty="0" smtClean="0"/>
          </a:p>
          <a:p>
            <a:pPr algn="ctr"/>
            <a:endParaRPr lang="hu-HU" sz="1800" dirty="0" smtClean="0"/>
          </a:p>
          <a:p>
            <a:pPr algn="ctr"/>
            <a:r>
              <a:rPr lang="hu-HU" sz="2800" b="1" dirty="0">
                <a:solidFill>
                  <a:srgbClr val="CEA60D"/>
                </a:solidFill>
                <a:latin typeface="+mj-lt"/>
                <a:ea typeface="+mj-ea"/>
                <a:cs typeface="+mj-cs"/>
              </a:rPr>
              <a:t>Az uniós szabályozás bemutatása</a:t>
            </a:r>
          </a:p>
          <a:p>
            <a:pPr marL="0" indent="0" algn="ctr">
              <a:buNone/>
            </a:pPr>
            <a:r>
              <a:rPr lang="hu-HU" sz="1800" b="1" i="1" dirty="0" smtClean="0"/>
              <a:t>2014/24/EU irányelv</a:t>
            </a:r>
            <a:endParaRPr lang="hu-HU" sz="1800" dirty="0" smtClean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03315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hazai szabályozás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>
                <a:solidFill>
                  <a:schemeClr val="tx1"/>
                </a:solidFill>
              </a:rPr>
              <a:t>a közbeszerzésekről szóló 2015. évi CXLIII. Törvény (Kbt.)</a:t>
            </a:r>
          </a:p>
          <a:p>
            <a:pPr algn="just"/>
            <a:r>
              <a:rPr lang="hu-HU" sz="2400" dirty="0">
                <a:solidFill>
                  <a:schemeClr val="tx1"/>
                </a:solidFill>
              </a:rPr>
              <a:t>az elektronikus közbeszerzés részletes szabályairól szóló 424/2017. (XII. 19.) Korm. Rendelet (EKR rendelet)</a:t>
            </a:r>
          </a:p>
          <a:p>
            <a:pPr algn="just"/>
            <a:r>
              <a:rPr lang="hu-HU" sz="2400" dirty="0">
                <a:solidFill>
                  <a:schemeClr val="tx1"/>
                </a:solidFill>
              </a:rPr>
              <a:t>a közbeszerzési és tervpályázati hirdetmények feladásának, ellenőrzésének és közzétételének szabályairól, a hirdetmények mintáiról és egyes tartalmi elemeiről, valamint az éves statisztikai </a:t>
            </a:r>
            <a:r>
              <a:rPr lang="hu-HU" sz="2400" dirty="0" err="1">
                <a:solidFill>
                  <a:schemeClr val="tx1"/>
                </a:solidFill>
              </a:rPr>
              <a:t>összegezésről</a:t>
            </a:r>
            <a:r>
              <a:rPr lang="hu-HU" sz="2400" dirty="0">
                <a:solidFill>
                  <a:schemeClr val="tx1"/>
                </a:solidFill>
              </a:rPr>
              <a:t> szóló 44/2015. (XI. 2.) </a:t>
            </a:r>
            <a:r>
              <a:rPr lang="hu-HU" sz="2400" dirty="0" err="1">
                <a:solidFill>
                  <a:schemeClr val="tx1"/>
                </a:solidFill>
              </a:rPr>
              <a:t>MvM</a:t>
            </a:r>
            <a:r>
              <a:rPr lang="hu-HU" sz="2400" dirty="0">
                <a:solidFill>
                  <a:schemeClr val="tx1"/>
                </a:solidFill>
              </a:rPr>
              <a:t> rendelet</a:t>
            </a:r>
          </a:p>
          <a:p>
            <a:pPr algn="just"/>
            <a:endParaRPr lang="hu-HU" sz="2400" dirty="0">
              <a:solidFill>
                <a:schemeClr val="tx1"/>
              </a:solidFill>
            </a:endParaRPr>
          </a:p>
          <a:p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303564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Az EHR és az </a:t>
            </a:r>
            <a:r>
              <a:rPr lang="hu-HU" dirty="0" smtClean="0"/>
              <a:t>EKR kapcsolata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hu-HU" sz="2000" dirty="0" smtClean="0">
                <a:solidFill>
                  <a:schemeClr val="tx1"/>
                </a:solidFill>
              </a:rPr>
              <a:t>A hirdetmények Európai </a:t>
            </a:r>
            <a:r>
              <a:rPr lang="hu-HU" sz="2000" dirty="0">
                <a:solidFill>
                  <a:schemeClr val="tx1"/>
                </a:solidFill>
              </a:rPr>
              <a:t>Unió </a:t>
            </a:r>
            <a:r>
              <a:rPr lang="hu-HU" sz="2000" dirty="0" smtClean="0">
                <a:solidFill>
                  <a:schemeClr val="tx1"/>
                </a:solidFill>
              </a:rPr>
              <a:t>Kiadóhivatalának történő megküldése, továbbá a hirdetmények </a:t>
            </a:r>
            <a:r>
              <a:rPr lang="hu-HU" sz="2000" dirty="0">
                <a:solidFill>
                  <a:schemeClr val="tx1"/>
                </a:solidFill>
              </a:rPr>
              <a:t>TED-en történő közzétételre való </a:t>
            </a:r>
            <a:r>
              <a:rPr lang="hu-HU" sz="2000" dirty="0" smtClean="0">
                <a:solidFill>
                  <a:schemeClr val="tx1"/>
                </a:solidFill>
              </a:rPr>
              <a:t>feladásának, </a:t>
            </a:r>
            <a:r>
              <a:rPr lang="hu-HU" sz="2000" dirty="0">
                <a:solidFill>
                  <a:schemeClr val="tx1"/>
                </a:solidFill>
              </a:rPr>
              <a:t>illetve az Értesítőben történő </a:t>
            </a:r>
            <a:r>
              <a:rPr lang="hu-HU" sz="2000" dirty="0" smtClean="0">
                <a:solidFill>
                  <a:schemeClr val="tx1"/>
                </a:solidFill>
              </a:rPr>
              <a:t>közzétételének kezdeményezése főszabály szerint az </a:t>
            </a:r>
            <a:r>
              <a:rPr lang="hu-HU" sz="2000" b="1" u="sng" dirty="0" smtClean="0">
                <a:solidFill>
                  <a:schemeClr val="tx1"/>
                </a:solidFill>
              </a:rPr>
              <a:t>EKR igénybevételével, a Hatóságon keresztül</a:t>
            </a:r>
            <a:r>
              <a:rPr lang="hu-HU" sz="2000" b="1" dirty="0" smtClean="0">
                <a:solidFill>
                  <a:schemeClr val="tx1"/>
                </a:solidFill>
              </a:rPr>
              <a:t> </a:t>
            </a:r>
            <a:r>
              <a:rPr lang="hu-HU" sz="2000" dirty="0" smtClean="0">
                <a:solidFill>
                  <a:schemeClr val="tx1"/>
                </a:solidFill>
              </a:rPr>
              <a:t>történik. </a:t>
            </a:r>
          </a:p>
          <a:p>
            <a:pPr algn="just"/>
            <a:endParaRPr lang="hu-HU" sz="21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hu-HU" sz="2100" dirty="0" smtClean="0">
                <a:solidFill>
                  <a:schemeClr val="tx1"/>
                </a:solidFill>
              </a:rPr>
              <a:t>Ha </a:t>
            </a:r>
            <a:r>
              <a:rPr lang="hu-HU" sz="2100" dirty="0">
                <a:solidFill>
                  <a:schemeClr val="tx1"/>
                </a:solidFill>
              </a:rPr>
              <a:t>az elektronikus kommunikáció </a:t>
            </a:r>
            <a:endParaRPr lang="hu-HU" sz="21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hu-HU" sz="2100" dirty="0" smtClean="0">
                <a:solidFill>
                  <a:schemeClr val="tx1"/>
                </a:solidFill>
              </a:rPr>
              <a:t>az </a:t>
            </a:r>
            <a:r>
              <a:rPr lang="hu-HU" sz="2100" dirty="0">
                <a:solidFill>
                  <a:schemeClr val="tx1"/>
                </a:solidFill>
              </a:rPr>
              <a:t>EKR-</a:t>
            </a:r>
            <a:r>
              <a:rPr lang="hu-HU" sz="2100" dirty="0" err="1">
                <a:solidFill>
                  <a:schemeClr val="tx1"/>
                </a:solidFill>
              </a:rPr>
              <a:t>től</a:t>
            </a:r>
            <a:r>
              <a:rPr lang="hu-HU" sz="2100" dirty="0">
                <a:solidFill>
                  <a:schemeClr val="tx1"/>
                </a:solidFill>
              </a:rPr>
              <a:t> eltérő informatikai rendszerben történik, vagy </a:t>
            </a:r>
          </a:p>
          <a:p>
            <a:pPr algn="just">
              <a:buFontTx/>
              <a:buChar char="-"/>
            </a:pPr>
            <a:r>
              <a:rPr lang="hu-HU" sz="2100" dirty="0" smtClean="0">
                <a:solidFill>
                  <a:schemeClr val="tx1"/>
                </a:solidFill>
              </a:rPr>
              <a:t>ha </a:t>
            </a:r>
            <a:r>
              <a:rPr lang="hu-HU" sz="2100" dirty="0">
                <a:solidFill>
                  <a:schemeClr val="tx1"/>
                </a:solidFill>
              </a:rPr>
              <a:t>az elektronikus úton történő kommunikáció és az EKR alkalmazása nem kötelező, </a:t>
            </a:r>
          </a:p>
          <a:p>
            <a:pPr marL="0" indent="0" algn="just">
              <a:buNone/>
            </a:pPr>
            <a:r>
              <a:rPr lang="hu-HU" sz="2100" dirty="0" smtClean="0">
                <a:solidFill>
                  <a:schemeClr val="tx1"/>
                </a:solidFill>
              </a:rPr>
              <a:t>az </a:t>
            </a:r>
            <a:r>
              <a:rPr lang="hu-HU" sz="2100" dirty="0">
                <a:solidFill>
                  <a:schemeClr val="tx1"/>
                </a:solidFill>
              </a:rPr>
              <a:t>ajánlatkérőnek </a:t>
            </a:r>
            <a:r>
              <a:rPr lang="hu-HU" sz="2100" dirty="0" smtClean="0">
                <a:solidFill>
                  <a:schemeClr val="tx1"/>
                </a:solidFill>
              </a:rPr>
              <a:t>a hirdetményeket (kérelmet + mellékleteit) a </a:t>
            </a:r>
            <a:r>
              <a:rPr lang="hu-HU" sz="2100" b="1" u="sng" dirty="0">
                <a:solidFill>
                  <a:schemeClr val="tx1"/>
                </a:solidFill>
              </a:rPr>
              <a:t>Hatóságon keresztül, a Hatóság által üzemeltetett informatikai rendszer igénybevételével</a:t>
            </a:r>
            <a:r>
              <a:rPr lang="hu-HU" sz="2100" b="1" dirty="0">
                <a:solidFill>
                  <a:schemeClr val="tx1"/>
                </a:solidFill>
              </a:rPr>
              <a:t> </a:t>
            </a:r>
            <a:r>
              <a:rPr lang="hu-HU" sz="2100" dirty="0">
                <a:solidFill>
                  <a:schemeClr val="tx1"/>
                </a:solidFill>
              </a:rPr>
              <a:t>kell megküldenie a Kiadóhivatalnak.</a:t>
            </a:r>
          </a:p>
          <a:p>
            <a:pPr algn="just"/>
            <a:endParaRPr lang="hu-HU" dirty="0" smtClean="0"/>
          </a:p>
          <a:p>
            <a:pPr algn="just"/>
            <a:endParaRPr lang="hu-HU" dirty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8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ctr"/>
            <a:r>
              <a:rPr lang="hu-HU" sz="3200" dirty="0" smtClean="0"/>
              <a:t>Az EHR-</a:t>
            </a:r>
            <a:r>
              <a:rPr lang="hu-HU" sz="3200" dirty="0" err="1" smtClean="0"/>
              <a:t>ben</a:t>
            </a:r>
            <a:r>
              <a:rPr lang="hu-HU" sz="3200" dirty="0" smtClean="0"/>
              <a:t> és az EKR-</a:t>
            </a:r>
            <a:r>
              <a:rPr lang="hu-HU" sz="3200" dirty="0" err="1" smtClean="0"/>
              <a:t>ben</a:t>
            </a:r>
            <a:r>
              <a:rPr lang="hu-HU" sz="3200" dirty="0" smtClean="0"/>
              <a:t> megküldött hirdetmények aránya 2018-ban</a:t>
            </a:r>
            <a:br>
              <a:rPr lang="hu-HU" sz="3200" dirty="0" smtClean="0"/>
            </a:br>
            <a:r>
              <a:rPr lang="hu-HU" sz="1600" i="1" dirty="0" smtClean="0">
                <a:solidFill>
                  <a:schemeClr val="tx1"/>
                </a:solidFill>
              </a:rPr>
              <a:t>forrás: Közbeszerzési Értesítő Plusz 2019. 3. szám 37.o.</a:t>
            </a:r>
            <a:endParaRPr lang="hu-HU" sz="1600" i="1" dirty="0">
              <a:solidFill>
                <a:schemeClr val="tx1"/>
              </a:solidFill>
            </a:endParaRPr>
          </a:p>
        </p:txBody>
      </p:sp>
      <p:pic>
        <p:nvPicPr>
          <p:cNvPr id="4" name="Tartalom hely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5191" y="2060848"/>
            <a:ext cx="5293617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58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Hirdetmények aránya 2018-ban, havi bontásban</a:t>
            </a:r>
            <a:br>
              <a:rPr lang="hu-HU" dirty="0" smtClean="0"/>
            </a:br>
            <a:r>
              <a:rPr lang="hu-HU" sz="1800" i="1" dirty="0">
                <a:solidFill>
                  <a:schemeClr val="tx1"/>
                </a:solidFill>
              </a:rPr>
              <a:t>forrás: Közbeszerzési Értesítő Plusz 2019. 3. szám </a:t>
            </a:r>
            <a:r>
              <a:rPr lang="hu-HU" sz="1800" i="1" dirty="0" smtClean="0">
                <a:solidFill>
                  <a:schemeClr val="tx1"/>
                </a:solidFill>
              </a:rPr>
              <a:t>38.o</a:t>
            </a:r>
            <a:r>
              <a:rPr lang="hu-HU" sz="1800" i="1" dirty="0">
                <a:solidFill>
                  <a:schemeClr val="tx1"/>
                </a:solidFill>
              </a:rPr>
              <a:t>.</a:t>
            </a:r>
            <a:br>
              <a:rPr lang="hu-HU" sz="1800" i="1" dirty="0">
                <a:solidFill>
                  <a:schemeClr val="tx1"/>
                </a:solidFill>
              </a:rPr>
            </a:br>
            <a:endParaRPr lang="hu-HU" sz="1800" i="1" dirty="0">
              <a:solidFill>
                <a:schemeClr val="tx1"/>
              </a:solidFill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8715" y="1916832"/>
            <a:ext cx="5299589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501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Hirdetmények ellenőrzésének folyamata</a:t>
            </a:r>
            <a:endParaRPr lang="hu-HU" dirty="0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0494" y="1417638"/>
            <a:ext cx="3479738" cy="474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5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/>
              <a:t>Üzemzavar, üzemszünet, működési </a:t>
            </a:r>
            <a:r>
              <a:rPr lang="hu-HU" b="1" dirty="0" smtClean="0"/>
              <a:t>hiba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600" b="1" u="sng" dirty="0"/>
              <a:t>Üzemszünet</a:t>
            </a:r>
            <a:r>
              <a:rPr lang="hu-HU" sz="1600" dirty="0"/>
              <a:t> minden olyan tervezhető technikai tevékenység, amely az </a:t>
            </a:r>
            <a:r>
              <a:rPr lang="hu-HU" sz="1600" b="1" dirty="0"/>
              <a:t>EKR szolgáltatásainak szünetelésé</a:t>
            </a:r>
            <a:r>
              <a:rPr lang="hu-HU" sz="1600" dirty="0"/>
              <a:t>t eredményezi.</a:t>
            </a:r>
          </a:p>
          <a:p>
            <a:pPr marL="0" indent="0">
              <a:buNone/>
            </a:pPr>
            <a:endParaRPr lang="hu-HU" sz="1600" dirty="0"/>
          </a:p>
          <a:p>
            <a:pPr marL="0" indent="0" algn="just">
              <a:buNone/>
            </a:pPr>
            <a:r>
              <a:rPr lang="hu-HU" sz="1600" b="1" u="sng" dirty="0" smtClean="0"/>
              <a:t>Üzemzavar</a:t>
            </a:r>
            <a:r>
              <a:rPr lang="hu-HU" sz="1600" dirty="0" smtClean="0"/>
              <a:t> </a:t>
            </a:r>
          </a:p>
          <a:p>
            <a:pPr algn="just">
              <a:buFontTx/>
              <a:buChar char="-"/>
            </a:pPr>
            <a:r>
              <a:rPr lang="hu-HU" sz="1600" dirty="0" smtClean="0"/>
              <a:t>az </a:t>
            </a:r>
            <a:r>
              <a:rPr lang="hu-HU" sz="1600" dirty="0"/>
              <a:t>EKR üzemeltetője által </a:t>
            </a:r>
            <a:r>
              <a:rPr lang="hu-HU" sz="1600" dirty="0" smtClean="0"/>
              <a:t>megállapított, dokumentált</a:t>
            </a:r>
            <a:r>
              <a:rPr lang="hu-HU" sz="1600" dirty="0"/>
              <a:t>, </a:t>
            </a:r>
            <a:endParaRPr lang="hu-HU" sz="1600" dirty="0" smtClean="0"/>
          </a:p>
          <a:p>
            <a:pPr algn="just">
              <a:buFontTx/>
              <a:buChar char="-"/>
            </a:pPr>
            <a:r>
              <a:rPr lang="hu-HU" sz="1600" b="1" dirty="0" smtClean="0"/>
              <a:t>előre </a:t>
            </a:r>
            <a:r>
              <a:rPr lang="hu-HU" sz="1600" b="1" dirty="0"/>
              <a:t>nem tervezett üzemszünet vagy </a:t>
            </a:r>
            <a:endParaRPr lang="hu-HU" sz="1600" b="1" dirty="0" smtClean="0"/>
          </a:p>
          <a:p>
            <a:pPr algn="just">
              <a:buFontTx/>
              <a:buChar char="-"/>
            </a:pPr>
            <a:r>
              <a:rPr lang="hu-HU" sz="1600" b="1" dirty="0" smtClean="0"/>
              <a:t>előre </a:t>
            </a:r>
            <a:r>
              <a:rPr lang="hu-HU" sz="1600" b="1" dirty="0"/>
              <a:t>nem tervezett, az EKR korlátozott működőképességét jelentő helyzet</a:t>
            </a:r>
            <a:r>
              <a:rPr lang="hu-HU" sz="1600" dirty="0"/>
              <a:t>.</a:t>
            </a:r>
          </a:p>
          <a:p>
            <a:pPr marL="0" indent="0">
              <a:buNone/>
            </a:pPr>
            <a:endParaRPr lang="hu-HU" sz="1600" dirty="0"/>
          </a:p>
          <a:p>
            <a:pPr marL="0" indent="0" algn="just">
              <a:buNone/>
            </a:pPr>
            <a:r>
              <a:rPr lang="hu-HU" sz="1600" b="1" u="sng" dirty="0" smtClean="0"/>
              <a:t>Működési </a:t>
            </a:r>
            <a:r>
              <a:rPr lang="hu-HU" sz="1600" b="1" u="sng" dirty="0"/>
              <a:t>hiba</a:t>
            </a:r>
            <a:r>
              <a:rPr lang="hu-HU" sz="1600" b="1" dirty="0"/>
              <a:t> </a:t>
            </a:r>
            <a:endParaRPr lang="hu-HU" sz="1600" b="1" dirty="0" smtClean="0"/>
          </a:p>
          <a:p>
            <a:pPr algn="just">
              <a:buFontTx/>
              <a:buChar char="-"/>
            </a:pPr>
            <a:r>
              <a:rPr lang="hu-HU" sz="1600" dirty="0" smtClean="0"/>
              <a:t>az </a:t>
            </a:r>
            <a:r>
              <a:rPr lang="hu-HU" sz="1600" dirty="0"/>
              <a:t>EKR üzemeltetője által </a:t>
            </a:r>
            <a:r>
              <a:rPr lang="hu-HU" sz="1600" dirty="0" smtClean="0"/>
              <a:t>megállapított, dokumentált </a:t>
            </a:r>
          </a:p>
          <a:p>
            <a:pPr algn="just">
              <a:buFontTx/>
              <a:buChar char="-"/>
            </a:pPr>
            <a:r>
              <a:rPr lang="hu-HU" sz="1600" b="1" dirty="0" smtClean="0"/>
              <a:t>egyedileg</a:t>
            </a:r>
            <a:r>
              <a:rPr lang="hu-HU" sz="1600" b="1" dirty="0"/>
              <a:t>, adott eljáráshoz kapcsolódó informatikai hiba </a:t>
            </a:r>
            <a:r>
              <a:rPr lang="hu-HU" sz="1600" dirty="0"/>
              <a:t>vagy </a:t>
            </a:r>
            <a:endParaRPr lang="hu-HU" sz="1600" dirty="0" smtClean="0"/>
          </a:p>
          <a:p>
            <a:pPr algn="just">
              <a:buFontTx/>
              <a:buChar char="-"/>
            </a:pPr>
            <a:r>
              <a:rPr lang="hu-HU" sz="1600" b="1" dirty="0" smtClean="0"/>
              <a:t>ezen </a:t>
            </a:r>
            <a:r>
              <a:rPr lang="hu-HU" sz="1600" b="1" dirty="0"/>
              <a:t>eljárás elektronikus közbeszerzési folyamatában </a:t>
            </a:r>
            <a:r>
              <a:rPr lang="hu-HU" sz="1600" dirty="0"/>
              <a:t>bekövetkező hiba. </a:t>
            </a:r>
            <a:endParaRPr lang="hu-HU" sz="1600" dirty="0" smtClean="0"/>
          </a:p>
          <a:p>
            <a:pPr algn="just">
              <a:buFontTx/>
              <a:buChar char="-"/>
            </a:pPr>
            <a:r>
              <a:rPr lang="hu-HU" sz="1600" b="1" dirty="0"/>
              <a:t>Ajánlatkérő </a:t>
            </a:r>
            <a:r>
              <a:rPr lang="hu-HU" sz="1600" b="1" dirty="0" smtClean="0"/>
              <a:t>dönthet </a:t>
            </a:r>
            <a:r>
              <a:rPr lang="hu-HU" sz="1600" b="1" dirty="0"/>
              <a:t>úgy, hogy nem kötelező az elektronikus úton történő kommunikáció és az EKR </a:t>
            </a:r>
            <a:r>
              <a:rPr lang="hu-HU" sz="1600" b="1" dirty="0" smtClean="0"/>
              <a:t>alkalmazása</a:t>
            </a:r>
            <a:endParaRPr lang="hu-HU" sz="1600" b="1" dirty="0"/>
          </a:p>
          <a:p>
            <a:pPr marL="0" indent="0" algn="ctr">
              <a:buNone/>
            </a:pPr>
            <a:r>
              <a:rPr lang="hu-HU" sz="1600" b="1" dirty="0" smtClean="0">
                <a:solidFill>
                  <a:srgbClr val="FF0000"/>
                </a:solidFill>
              </a:rPr>
              <a:t>Honlapon történő közzétételi kötelezettség! </a:t>
            </a:r>
          </a:p>
        </p:txBody>
      </p:sp>
    </p:spTree>
    <p:extLst>
      <p:ext uri="{BB962C8B-B14F-4D97-AF65-F5344CB8AC3E}">
        <p14:creationId xmlns:p14="http://schemas.microsoft.com/office/powerpoint/2010/main" val="3767732196"/>
      </p:ext>
    </p:extLst>
  </p:cSld>
  <p:clrMapOvr>
    <a:masterClrMapping/>
  </p:clrMapOvr>
</p:sld>
</file>

<file path=ppt/theme/theme1.xml><?xml version="1.0" encoding="utf-8"?>
<a:theme xmlns:a="http://schemas.openxmlformats.org/drawingml/2006/main" name="nke_kozponti_prezi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NKE_prezentacio_alap minta</Template>
  <TotalTime>425</TotalTime>
  <Words>294</Words>
  <Application>Microsoft Office PowerPoint</Application>
  <PresentationFormat>Diavetítés a képernyőre (4:3 oldalarány)</PresentationFormat>
  <Paragraphs>39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Optima HU Bd</vt:lpstr>
      <vt:lpstr>Optima HU Rg</vt:lpstr>
      <vt:lpstr>nke_kozponti_prezi_template_final</vt:lpstr>
      <vt:lpstr>Egyéni tervezés</vt:lpstr>
      <vt:lpstr>Közbeszerzési Szakmai Napok </vt:lpstr>
      <vt:lpstr>  A hirdetmények a gyakorlatban – a leggyakoribb problémák a hirdetmények kitöltése és ellenőrzése szempontjából   </vt:lpstr>
      <vt:lpstr>Nemzetközi kitekintés, uniós szabályozás</vt:lpstr>
      <vt:lpstr>A hazai szabályozás</vt:lpstr>
      <vt:lpstr>Az EHR és az EKR kapcsolata</vt:lpstr>
      <vt:lpstr>Az EHR-ben és az EKR-ben megküldött hirdetmények aránya 2018-ban forrás: Közbeszerzési Értesítő Plusz 2019. 3. szám 37.o.</vt:lpstr>
      <vt:lpstr>Hirdetmények aránya 2018-ban, havi bontásban forrás: Közbeszerzési Értesítő Plusz 2019. 3. szám 38.o. </vt:lpstr>
      <vt:lpstr>Hirdetmények ellenőrzésének folyamata</vt:lpstr>
      <vt:lpstr>Üzemzavar, üzemszünet, működési hiba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Horváth Mónika Magdolna</dc:creator>
  <cp:lastModifiedBy>Szerző</cp:lastModifiedBy>
  <cp:revision>39</cp:revision>
  <dcterms:created xsi:type="dcterms:W3CDTF">2018-09-06T12:19:47Z</dcterms:created>
  <dcterms:modified xsi:type="dcterms:W3CDTF">2019-04-24T16:32:07Z</dcterms:modified>
</cp:coreProperties>
</file>